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2"/>
  </p:notesMasterIdLst>
  <p:sldIdLst>
    <p:sldId id="12799" r:id="rId2"/>
    <p:sldId id="11553" r:id="rId3"/>
    <p:sldId id="12800" r:id="rId4"/>
    <p:sldId id="12716" r:id="rId5"/>
    <p:sldId id="12600" r:id="rId6"/>
    <p:sldId id="13380" r:id="rId7"/>
    <p:sldId id="12076" r:id="rId8"/>
    <p:sldId id="13197" r:id="rId9"/>
    <p:sldId id="13189" r:id="rId10"/>
    <p:sldId id="13219" r:id="rId11"/>
    <p:sldId id="13220" r:id="rId12"/>
    <p:sldId id="13204" r:id="rId13"/>
    <p:sldId id="13205" r:id="rId14"/>
    <p:sldId id="13208" r:id="rId15"/>
    <p:sldId id="13209" r:id="rId16"/>
    <p:sldId id="13179" r:id="rId17"/>
    <p:sldId id="13388" r:id="rId18"/>
    <p:sldId id="13183" r:id="rId19"/>
    <p:sldId id="13382" r:id="rId20"/>
    <p:sldId id="13395" r:id="rId21"/>
    <p:sldId id="13396" r:id="rId22"/>
    <p:sldId id="13397" r:id="rId23"/>
    <p:sldId id="13399" r:id="rId24"/>
    <p:sldId id="13394" r:id="rId25"/>
    <p:sldId id="13383" r:id="rId26"/>
    <p:sldId id="13393" r:id="rId27"/>
    <p:sldId id="13400" r:id="rId28"/>
    <p:sldId id="13384" r:id="rId29"/>
    <p:sldId id="13385" r:id="rId30"/>
    <p:sldId id="13401" r:id="rId31"/>
    <p:sldId id="13402" r:id="rId32"/>
    <p:sldId id="13386" r:id="rId33"/>
    <p:sldId id="13389" r:id="rId34"/>
    <p:sldId id="13390" r:id="rId35"/>
    <p:sldId id="13403" r:id="rId36"/>
    <p:sldId id="13387" r:id="rId37"/>
    <p:sldId id="13391" r:id="rId38"/>
    <p:sldId id="13392" r:id="rId39"/>
    <p:sldId id="11463" r:id="rId40"/>
    <p:sldId id="134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95"/>
    <a:srgbClr val="33CCFF"/>
    <a:srgbClr val="3399FF"/>
    <a:srgbClr val="401306"/>
    <a:srgbClr val="C2914E"/>
    <a:srgbClr val="AC5720"/>
    <a:srgbClr val="CC4302"/>
    <a:srgbClr val="FFE406"/>
    <a:srgbClr val="FFFFF5"/>
    <a:srgbClr val="312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41" autoAdjust="0"/>
    <p:restoredTop sz="76898" autoAdjust="0"/>
  </p:normalViewPr>
  <p:slideViewPr>
    <p:cSldViewPr>
      <p:cViewPr varScale="1">
        <p:scale>
          <a:sx n="66" d="100"/>
          <a:sy n="66" d="100"/>
        </p:scale>
        <p:origin x="173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football analogy… showing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different management types or the dispensing of God’s rule in the church age and the kingdom age.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332260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Christ’s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administration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His government during the completion of all things, “the end times”. After the Rapture of the Church, the dispensation of the fullness of times extends from the beginning of the Day of the Lord, (the Tribulation, 70</a:t>
            </a:r>
            <a:r>
              <a:rPr lang="en-US" sz="1200" b="0" baseline="3000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seven) until the end of the Millennium, until the creation of the new heaven and earth, the Day of God. This will all occur during His Second Advent, Arrival, or Coming. His Second Coming ought not to be just thought of as a single event, but His personal and physical return to the earth is accompanied by these other events.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325326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0946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the end of all things is near this leads us to soberness and prayer, (7b) love and hospitality, (8-9) and to God honoring service (10-11).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describes how to live life with an end-time perspective.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251321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222360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343296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main argument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now being concluded Peter extends specific admonitions to his readers/pilgrims. The whole section shows Peter’s care and concern for the Lord’s sheep, whom He had instructed Peter to feed.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addresses the “elders”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presbuteros</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meaning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“older man” or the more dignified term “senior”; “Presbyterian” is a church managed by elders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presbuteros</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“exhorts”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parakaleo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calls or invites these elders of the churches to come near to shepherd the flock. This is the “call” to the ministry by Peter. He does so as a fellow elder,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copresbyter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pointing out their mutual responsibilities from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speaks to them from experience, reminding them of his role as a witness of the sufferings of Christ and Peter was witness from the beginning, from the baptism of John until He was taken up (Acts 1:21-22).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also tells them he is also a “partaker”</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koinonos</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sharer, companion, fellowship, or partner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glory that is to be “revealed” -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apokalupto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glory that is about to be “uncovered”.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had just made the point that those who share in Christ’s suffering will also share in His glory (4:13) Peter was confident in the precious promise of the Lord that he would share this glory since he had shared in His the Lord’s suffering by beatings and imprisonment (Acts 5:40).</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221026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232989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Peter’s call to the elders was given in three pairs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negatives and three pairs of positives.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exhortation reflects Ezekiel 34:1-16 were false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shepherds were contrasted with true shepherds,</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162341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296416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417684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429409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calls them to “shepherd” the “sheep” or tend to and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serve the church as a shepherd would care for his sheep, that is, feeding, caring, leading, guiding, and protecting them from danger. These are all the responsibilities and duties of a pastor. A shepherd was to do so with those who were “among them” their “parish”.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Shepherd or pastoring is to be done by “serving as overseers“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episkopoúntes</a:t>
            </a: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all one word in Greek) They are “overseers”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episkopeo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Episcopalian) translated elsewhere as “bishop”. The elders were to “serve”, (better) “taking” or “exercising oversight” [NASB] those given to their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contrasting exhortations Peter presents both the wrong and right motive and the manner of their responsibilities of their calling…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should not feel as if they are being force to lead, not from a sense of external pressure, but to do so willingly, voluntarily, eagerly and ready to serve. Dirty money or greed, social or financial pressures should not be a motivating factor in their decision in pastoring the church. Pastors who serve with false motives care only for themselves and devour the flock.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Pastors are not to be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dictatoral</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domineering and controlling the lives of their parish. Leading the flock by example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typoi</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are to be the model to follow. In contrast, the false shepherds ruled harshly and brutally.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Pastors are “not to drive God’s people, but to lead them by their example of mature Christian character.” (BKC, p. 856)</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3745705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well as all pastors are simply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undershepherds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Chief Shepherd is Christ Himself is certain to appear. A fact that the false shepherd and teachers, “the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scoofers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said to deny, which is the occasion for Peter’s second letter to his readers.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2364076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is also call</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ed the…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189507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concludes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with a reminder to the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undershepherds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a reward for faithful service and oversight is waiting for them. The Chief Shepherd, Jesus Himself will judge the quality of their oversight, when he “shall appear” in the future. If they are found worthy they will receive an unfading “crown of glory”.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crown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stephanos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wreath made of twine placed on the head of the victory as a prize of honor in the public games. The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stephanos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to faithful pastors is the prize that will never diminish in glory, it is an eternal reward. This is honor from Christ Himself for a job well done!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900685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now address the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sheep. Good leaders need good followers. Sheep have responsibilities too, which they themselves will be held accountable for. The younger members are to “subject”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hupotasso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place themselves willingly under, not over, the authority of those who had been given to them, to instruct them and lead them.</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exhorts them to “cloth” themselves with humility. This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concern for humility recalls Luke 22:24-25 and John 13. The verb “be clothed” recalls the towel</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slaves, used by the Lord to teach a lesson of humility to Peter and the rest of the Disciples (Jn. 13:4).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quotes Proverbs 3:34 to emphasize the Lord’s attitude toward the proud and the humble. He opposes, “sets Himself against” the arrogant but grants favor and acceptance to the humble. Does God have favorites? Yes He does! The humble are His favorites. And He spoils His favorites!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34509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sheep</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not only under the shepherds, but are to remember that ultimately they under God’s sovereign rule. It is God who gave them the shepherds to begin with. So, “allow yourselves to be humble”.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were suffering persecution for Christ’s sake could be encouraged by the fact that the same mighty hand that let them suffer would one day lift them up.” (BKC. P. 856) “Humble yourselves in the sight of the Lord, and He will lift you up.” (James 4:10) they will be exalted. “For whoever exalts himself will be humbled, and he who humbles himself will be exalted.” (Luke 14:11; 18:14)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is the man who endures temptation; for when he has been approved, he will receive the crown of life which the Lord has promised to those who love Him.” (James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Peter quotes Psalm 55:22, “Cast your burden (care) on the Lord, and He shall sustain you; He shall never permit the righteous to be moved.” This is reminiscent of the Jesus’ words in the Sermon of the Mount,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56646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  Look at the birds of the air, for they neither sow nor reap nor gather into barns; yet your heavenly Father feeds them. Are you not of more value than they?” (Matt 6:25-26)</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229648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midst of suffering one may not maintain the belief that God still loves and care for them. But God is not like a shifted shadow. God is good! And He is always good!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391088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 set before us is set in the past. Jesus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 There are many others in the past who have taken up their crosses and suffered for Him patiently, will you do the same?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believes should place all their care to the Lord they ought not to be careless.</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sober, alert and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prepared, for the conclusion of all things in near, and Satan, the adversary, (one who opposes,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antidokos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is also the devil, (deceiver, slanderer, liar,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diabolos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roars like a hunger lion, ready to destroy morally those who fall victim to his schemes, to deprive the Christian, their Salvation of the Soul.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be watchful and ready Peter is recalling the Lord’s words in Luke 12:37-40…</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2178214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are those servants whom the master, when he comes, will find watching. Assuredly, I say to you that he will gird himself and have them sit down to eat, and will come and serve them. And if he should come in the second watch, or come in the third watch, and find them so, blessed are those servants….”</a:t>
            </a:r>
            <a:endParaRPr lang="en-US" sz="1200" b="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1592380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know this, that if the master of the house had known what hour the thief would come, he would have watched and not allowed his house to be broken into.  Therefore you also be ready, for the Son of Man is coming at an hour you do not expect.” </a:t>
            </a:r>
            <a:r>
              <a:rPr lang="en-US" sz="1200" b="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12:37-40</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coming of</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Day of the Lord and the coming of the Son of Man are one and the same, both come expectantly.</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585560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devil should be resisted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antistete</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withstand”, a defensive term. We are not to run toward the roar and attack Satan, but stand firm against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Peter reminds them that they do not stand alone.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3734198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verses comprise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doxology in which God’s gracious purposes in our suffering are celebrated. Peter has encouraged his readers to endure suffering and if they humble themselves and continue to trust in Him the God of all grace will exalt and glorify them in due time. In a benediction form Peter briefly summarizes his message of encouragement.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First of all Christian suffering is only “for a little awhile”, while their glory in Christ in which they were called is forever. After they, you, me, us have suffered for a little while, God Himself will make us perfect, not sinless perfection, but bring us to maturity and completion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katartizo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complete thoroughly, to repair or restore). He will then establish us (producing stability) and make us strong, enabling us to stand firm and steadfast. God is able to keep us standing with solid footing so that we may not be moved from our faith in Him by Satan deceptions.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does not request that we be removed from trials, but that we may endure them victoriously. We should not so much ask God to remove the trial from us, but to ask how we can glorify God through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of this is on the basis of Who Christ is, the one who possesses all the glory and power forever. He certainly has the power and the wisdom to strength those who are suffer trials and tribulations for His sake.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4006337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now wish to personally recognize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secretary, Silvanus, also the bearer of the letter, along with greetings from his family. Silvanus is a longer version of Silas, which is usually identified with the Silas of Acts, a frequent companion of Paul. Probably not the same for Silvanus was a common name in those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was a faithful brother, as Peter considered him.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a:p>
        </p:txBody>
      </p:sp>
    </p:spTree>
    <p:extLst>
      <p:ext uri="{BB962C8B-B14F-4D97-AF65-F5344CB8AC3E}">
        <p14:creationId xmlns:p14="http://schemas.microsoft.com/office/powerpoint/2010/main" val="636886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believer that “the elect” refers to the Church from</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Peter wrote, and “John Mark”, Peter’s cousin, and Peter’s interpreter (according to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Papias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Some others believe that “the elect” refers to “she” his wife and “my son” to Peter’s physical son, named after john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location of “Babylon” has three possibilities. Some suggest it refers to the historical Babylon in Mesopotamia where there was still in Peter’s day a large Jewish settlement. Others propose it refers to a city in Egypt by the same name. And the most popular is that it is code for Rome.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There is no historical evidence from the writers of the early church fathers that Peter was ever in historic Babylon. That does not mean it is still possible. There was still a large Jewish presence in physical Babylon in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Peter was the apostle to the Jews.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a:p>
        </p:txBody>
      </p:sp>
    </p:spTree>
    <p:extLst>
      <p:ext uri="{BB962C8B-B14F-4D97-AF65-F5344CB8AC3E}">
        <p14:creationId xmlns:p14="http://schemas.microsoft.com/office/powerpoint/2010/main" val="338545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Peter’s letter has shown us how to do good or well in every area of our present experience. We have seen how to do well in regard to God, the church, the world, to life in general and in the light of the end of all things. If in all these areas we indeed so well/good, the soul is safe in the hands of a trustworthy and loving God. He will preserve our soul and save it so that it may survive even death itself and appear to His eternal glory in the age to come. “He that doeth the will of God abides forever.” (1 Jn. 2:17)</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211692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Question? What is the end of all things and is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same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the end of the age? The answer to the second part is, No! To answer this question we have to look at Daniel 9.</a:t>
            </a: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118635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304071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end of the age is the end of the seventy sevens.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410529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end of the age is the end of the seventy sevens, and at that time Christ will personally appear in glory returning to the earth and establish His kingdom rule over the all earth. But it is not the end of all things. The conclusion of all thing occurs at the end of millennial reign just prior to creation of the new heaven and earth.</a:t>
            </a: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Day of the Lord, Daniel’s seventieth seven, the Coming of the Lord in wrath is preceded by no signs. The Day of LORD and Jesus, the Christ will come like a thief in the night. This why we need to be watching and alert in prayer like Daniel.</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we are seeing “signs” today of His coming as a thief in the night, then He is a bad thief, tipping off when He is coming. The signs are for that generation that will be living during the fulfillment of Daniel’s seventieth seven.</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414260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E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465785" y="4635706"/>
            <a:ext cx="4212431"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5:1-14</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8591" y="1966336"/>
            <a:ext cx="8734425"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weeks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determined 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people and for your holy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city…</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1958" y="3456587"/>
            <a:ext cx="8967690" cy="14157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a:t>
            </a:r>
            <a:r>
              <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consummation</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determined, is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poured out on the desolate</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(7:27b)</a:t>
            </a:r>
            <a:endPar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908918" y="4986464"/>
            <a:ext cx="7326165"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Age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Accompanied by Signs and Wonders</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29436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42897" y="1080691"/>
            <a:ext cx="3793041"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all things is near”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4:7)</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483</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54459" y="4268997"/>
            <a:ext cx="159590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1865708" y="3095020"/>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44846" y="2688673"/>
            <a:ext cx="1597881"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signs”</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8" name="TextBox 37"/>
          <p:cNvSpPr txBox="1"/>
          <p:nvPr/>
        </p:nvSpPr>
        <p:spPr>
          <a:xfrm>
            <a:off x="5619629" y="3394319"/>
            <a:ext cx="151415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1000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3706755" y="2895600"/>
            <a:ext cx="30755" cy="297039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67664" y="2636632"/>
            <a:ext cx="35181" cy="1457273"/>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80607" y="4268997"/>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5" name="TextBox 54"/>
          <p:cNvSpPr txBox="1"/>
          <p:nvPr/>
        </p:nvSpPr>
        <p:spPr>
          <a:xfrm>
            <a:off x="7473814" y="3449768"/>
            <a:ext cx="1459409"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Eternity</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7" name="TextBox 56"/>
          <p:cNvSpPr txBox="1"/>
          <p:nvPr/>
        </p:nvSpPr>
        <p:spPr>
          <a:xfrm>
            <a:off x="3380267" y="5865993"/>
            <a:ext cx="447872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Completion of All Things</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6" name="TextBox 35"/>
          <p:cNvSpPr txBox="1"/>
          <p:nvPr/>
        </p:nvSpPr>
        <p:spPr>
          <a:xfrm>
            <a:off x="2298167" y="3332240"/>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7" name="TextBox 36"/>
          <p:cNvSpPr txBox="1"/>
          <p:nvPr/>
        </p:nvSpPr>
        <p:spPr>
          <a:xfrm>
            <a:off x="3929614" y="3362740"/>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5" name="Straight Connector 44"/>
          <p:cNvCxnSpPr/>
          <p:nvPr/>
        </p:nvCxnSpPr>
        <p:spPr>
          <a:xfrm>
            <a:off x="7446906" y="2688673"/>
            <a:ext cx="64450" cy="3346515"/>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557120" y="4299477"/>
            <a:ext cx="183496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Kingdom</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1" name="TextBox 50"/>
          <p:cNvSpPr txBox="1"/>
          <p:nvPr/>
        </p:nvSpPr>
        <p:spPr>
          <a:xfrm>
            <a:off x="3782433" y="4231365"/>
            <a:ext cx="159530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 of the L</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3" name="TextBox 52"/>
          <p:cNvSpPr txBox="1"/>
          <p:nvPr/>
        </p:nvSpPr>
        <p:spPr>
          <a:xfrm>
            <a:off x="4378030" y="1377271"/>
            <a:ext cx="167686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4" name="TextBox 53"/>
          <p:cNvSpPr txBox="1"/>
          <p:nvPr/>
        </p:nvSpPr>
        <p:spPr>
          <a:xfrm>
            <a:off x="3793041" y="2716985"/>
            <a:ext cx="127310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9" name="TextBox 58"/>
          <p:cNvSpPr txBox="1"/>
          <p:nvPr/>
        </p:nvSpPr>
        <p:spPr>
          <a:xfrm>
            <a:off x="7576661" y="4266440"/>
            <a:ext cx="1478600"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 of the God</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60" name="TextBox 59"/>
          <p:cNvSpPr txBox="1"/>
          <p:nvPr/>
        </p:nvSpPr>
        <p:spPr>
          <a:xfrm>
            <a:off x="6393100" y="1465668"/>
            <a:ext cx="1922861" cy="113877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 Heaven and Earth</a:t>
            </a:r>
            <a:endParaRPr lang="en-US" sz="3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3503466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01686" y="1082140"/>
            <a:ext cx="875679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Christ’s Management in the Church </a:t>
            </a:r>
            <a:endParaRPr lang="en-US" sz="4800" b="1" u="sng"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591158" y="2190504"/>
            <a:ext cx="4699090" cy="830997"/>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Offensive Coordinator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01" y="2092170"/>
            <a:ext cx="2926006" cy="1946430"/>
          </a:xfrm>
          <a:prstGeom prst="rect">
            <a:avLst/>
          </a:prstGeom>
          <a:effectLst>
            <a:softEdge rad="63500"/>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2913" t="1157" r="1600" b="-1157"/>
          <a:stretch/>
        </p:blipFill>
        <p:spPr>
          <a:xfrm>
            <a:off x="5340922" y="4504791"/>
            <a:ext cx="3617561" cy="2142641"/>
          </a:xfrm>
          <a:prstGeom prst="rect">
            <a:avLst/>
          </a:prstGeom>
          <a:effectLst>
            <a:softEdge rad="63500"/>
          </a:effec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453" t="-1696" r="5401" b="9627"/>
          <a:stretch/>
        </p:blipFill>
        <p:spPr>
          <a:xfrm>
            <a:off x="2889115" y="3200400"/>
            <a:ext cx="3381938" cy="2260696"/>
          </a:xfrm>
          <a:prstGeom prst="rect">
            <a:avLst/>
          </a:prstGeom>
          <a:effectLst>
            <a:softEdge rad="63500"/>
          </a:effectLst>
        </p:spPr>
      </p:pic>
      <p:sp>
        <p:nvSpPr>
          <p:cNvPr id="15" name="TextBox 14"/>
          <p:cNvSpPr txBox="1"/>
          <p:nvPr/>
        </p:nvSpPr>
        <p:spPr>
          <a:xfrm>
            <a:off x="609600" y="5424920"/>
            <a:ext cx="3417973" cy="1323439"/>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Dispensation</a:t>
            </a:r>
          </a:p>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Grace of God</a:t>
            </a:r>
          </a:p>
        </p:txBody>
      </p:sp>
    </p:spTree>
    <p:extLst>
      <p:ext uri="{BB962C8B-B14F-4D97-AF65-F5344CB8AC3E}">
        <p14:creationId xmlns:p14="http://schemas.microsoft.com/office/powerpoint/2010/main" val="8768810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2" presetClass="entr" presetSubtype="8"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0-#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1+#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10" presetClass="entr" presetSubtype="0" fill="hold" nodeType="after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3250"/>
                            </p:stCondLst>
                            <p:childTnLst>
                              <p:par>
                                <p:cTn id="24" presetID="10" presetClass="entr" presetSubtype="0" fill="hold" nodeType="after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31882" y="5439951"/>
            <a:ext cx="4067413" cy="132343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Dispensation</a:t>
            </a:r>
          </a:p>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Fullness of Times</a:t>
            </a:r>
          </a:p>
        </p:txBody>
      </p:sp>
      <p:sp>
        <p:nvSpPr>
          <p:cNvPr id="10" name="TextBox 9"/>
          <p:cNvSpPr txBox="1"/>
          <p:nvPr/>
        </p:nvSpPr>
        <p:spPr>
          <a:xfrm>
            <a:off x="201686" y="1082140"/>
            <a:ext cx="875679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Christ’s Management in the Kingdom </a:t>
            </a:r>
            <a:endParaRPr lang="en-US" sz="4800" b="1" u="sng"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526069" y="2085598"/>
            <a:ext cx="5225058" cy="1569660"/>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Quarterback Calls Plays</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the Field</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482" y="4718669"/>
            <a:ext cx="3564254" cy="2000193"/>
          </a:xfrm>
          <a:prstGeom prst="rect">
            <a:avLst/>
          </a:prstGeom>
          <a:effectLst>
            <a:softEdge rad="63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69" y="2041340"/>
            <a:ext cx="2398898" cy="2683059"/>
          </a:xfrm>
          <a:prstGeom prst="rect">
            <a:avLst/>
          </a:prstGeom>
          <a:effectLst>
            <a:softEdge rad="63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243" y="3110929"/>
            <a:ext cx="3178862" cy="2373550"/>
          </a:xfrm>
          <a:prstGeom prst="rect">
            <a:avLst/>
          </a:prstGeom>
          <a:effectLst>
            <a:softEdge rad="63500"/>
          </a:effectLst>
        </p:spPr>
      </p:pic>
    </p:spTree>
    <p:extLst>
      <p:ext uri="{BB962C8B-B14F-4D97-AF65-F5344CB8AC3E}">
        <p14:creationId xmlns:p14="http://schemas.microsoft.com/office/powerpoint/2010/main" val="233008970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2" presetClass="entr" presetSubtype="8"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875210" y="2723537"/>
            <a:ext cx="6172200" cy="135421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514601" y="4252221"/>
            <a:ext cx="5867399" cy="769441"/>
          </a:xfrm>
          <a:prstGeom prst="rect">
            <a:avLst/>
          </a:prstGeom>
          <a:noFill/>
          <a:effectLst>
            <a:softEdge rad="254000"/>
          </a:effectLst>
        </p:spPr>
        <p:txBody>
          <a:bodyPr wrap="square" rtlCol="0">
            <a:spAutoFit/>
            <a:scene3d>
              <a:camera prst="orthographicFront"/>
              <a:lightRig rig="threePt" dir="t"/>
            </a:scene3d>
            <a:sp3d prstMaterial="matte"/>
          </a:bodyPr>
          <a:lstStyle/>
          <a:p>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Service to God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4:7-11</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2514600" y="5170389"/>
            <a:ext cx="6532810" cy="769441"/>
          </a:xfrm>
          <a:prstGeom prst="rect">
            <a:avLst/>
          </a:prstGeom>
          <a:noFill/>
          <a:effectLst>
            <a:softEdge rad="254000"/>
          </a:effectLst>
        </p:spPr>
        <p:txBody>
          <a:bodyPr wrap="square" rtlCol="0">
            <a:spAutoFit/>
            <a:scene3d>
              <a:camera prst="orthographicFront"/>
              <a:lightRig rig="threePt" dir="t"/>
            </a:scene3d>
            <a:sp3d prstMaterial="matte"/>
          </a:bodyPr>
          <a:lstStyle/>
          <a:p>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Suffering for God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4:12-19</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50157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762000" y="2957401"/>
            <a:ext cx="3124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Love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3869012"/>
            <a:ext cx="4191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Hospitality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62000" y="4768752"/>
            <a:ext cx="4572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His Gift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4:10-11a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62000" y="5724029"/>
            <a:ext cx="569474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for the Glory of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762000" y="2045790"/>
            <a:ext cx="36787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Prayer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799408" y="2034247"/>
            <a:ext cx="1737936" cy="1551729"/>
          </a:xfrm>
          <a:prstGeom prst="rect">
            <a:avLst/>
          </a:prstGeom>
          <a:effectLst>
            <a:softEdge rad="12700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3857" y="3855996"/>
            <a:ext cx="2409250" cy="912756"/>
          </a:xfrm>
          <a:prstGeom prst="ellipse">
            <a:avLst/>
          </a:prstGeom>
          <a:ln>
            <a:noFill/>
          </a:ln>
          <a:effectLst>
            <a:softEdge rad="63500"/>
          </a:effectLst>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6904" t="4445" b="6406"/>
          <a:stretch/>
        </p:blipFill>
        <p:spPr>
          <a:xfrm>
            <a:off x="6593506" y="4954292"/>
            <a:ext cx="2279201" cy="1706996"/>
          </a:xfrm>
          <a:prstGeom prst="rect">
            <a:avLst/>
          </a:prstGeom>
          <a:effectLst>
            <a:softEdge rad="127000"/>
          </a:effectLst>
        </p:spPr>
      </p:pic>
    </p:spTree>
    <p:extLst>
      <p:ext uri="{BB962C8B-B14F-4D97-AF65-F5344CB8AC3E}">
        <p14:creationId xmlns:p14="http://schemas.microsoft.com/office/powerpoint/2010/main" val="18138423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par>
                                <p:cTn id="32" presetID="2" presetClass="entr" presetSubtype="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457200" y="2958437"/>
            <a:ext cx="6019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Anticipated Blessing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4:14</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456008" y="3903981"/>
            <a:ext cx="8686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an Evil Doer, but as a Christian–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4:15-16</a:t>
            </a:r>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57201" y="4806965"/>
            <a:ext cx="746521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Coming Judgment in Mind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4:17-18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461555" y="2045790"/>
            <a:ext cx="5715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Great Rejoicing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4:12-13</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59378" y="5743012"/>
            <a:ext cx="6017622"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Commitment to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059" y="2083285"/>
            <a:ext cx="2108247" cy="1585477"/>
          </a:xfrm>
          <a:prstGeom prst="rect">
            <a:avLst/>
          </a:prstGeom>
          <a:effectLst>
            <a:softEdge rad="88900"/>
          </a:effectLst>
        </p:spPr>
      </p:pic>
    </p:spTree>
    <p:extLst>
      <p:ext uri="{BB962C8B-B14F-4D97-AF65-F5344CB8AC3E}">
        <p14:creationId xmlns:p14="http://schemas.microsoft.com/office/powerpoint/2010/main" val="22593924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p:nvSpPr>
        <p:spPr>
          <a:xfrm>
            <a:off x="1865707" y="2081901"/>
            <a:ext cx="388619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Elders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65707" y="2897719"/>
            <a:ext cx="42672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Young Men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865707" y="3802722"/>
            <a:ext cx="708340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All: Be Humble and Prepared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5:6-11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3" name="TextBox 22"/>
          <p:cNvSpPr txBox="1"/>
          <p:nvPr/>
        </p:nvSpPr>
        <p:spPr>
          <a:xfrm>
            <a:off x="211175" y="4843287"/>
            <a:ext cx="719526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Farwell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Greeting and Peace</a:t>
            </a:r>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5:12-14</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80815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elders who are among you I exhort, I who am a fellow elder and a witness of the sufferings of Christ, and also a partaker of the glory that will be revealed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0460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“Shepherd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flock of God which is among you, serving as overseers, not by compulsion but willingly, not for dishonest gain but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eagerly; nor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being lords over those entrusted to you, but being examples to the flock</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(5:2-3)</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35974373"/>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8115" y="3115896"/>
            <a:ext cx="4611293" cy="317009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spcAft>
                <a:spcPts val="1200"/>
              </a:spcAft>
            </a:pP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compulsion”</a:t>
            </a:r>
          </a:p>
          <a:p>
            <a:pPr algn="just">
              <a:spcAft>
                <a:spcPts val="1200"/>
              </a:spcAft>
            </a:pP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dishonest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gain”</a:t>
            </a:r>
          </a:p>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“nor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being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lords over</a:t>
            </a:r>
          </a:p>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entrusted to you</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5030532" y="3261303"/>
            <a:ext cx="3898514" cy="317009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spcAft>
                <a:spcPts val="1200"/>
              </a:spcAft>
            </a:pP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willingly</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just">
              <a:spcAft>
                <a:spcPts val="1200"/>
              </a:spcAft>
            </a:pP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eagerly”</a:t>
            </a:r>
          </a:p>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examples</a:t>
            </a:r>
          </a:p>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flock”</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41332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1250"/>
                            </p:stCondLst>
                            <p:childTnLst>
                              <p:par>
                                <p:cTn id="9" presetID="22" presetClass="entr" presetSubtype="1"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0257" y="2131459"/>
            <a:ext cx="8878493"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shepherds of Israel who feed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themselves!... You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eat the fat and clothe yourselves with the wool; you slaughter the fatlings, but you do not feed the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flock…”</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7882" y="1142202"/>
            <a:ext cx="773310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rophecy </a:t>
            </a:r>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gainst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False </a:t>
            </a:r>
            <a:r>
              <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hepherds</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75639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002586"/>
            <a:ext cx="8878493"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weak you have not strengthened, nor have you healed those who were sick, nor bound up the broken, nor brought back what was driven away, nor sought what was lost; but with force and cruelty you have ruled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 So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were scattered because there was no shepherd</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(Ezek. 34:1-5a)</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7882" y="1142202"/>
            <a:ext cx="773310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rophecy </a:t>
            </a:r>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gainst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False </a:t>
            </a:r>
            <a:r>
              <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hepherds</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22043135"/>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002586"/>
            <a:ext cx="8878493"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“Indeed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Myself will search for My sheep and seek them out.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shepherd seeks out his flock on the day he is among his scattered sheep, so will I seek out My sheep and deliver them from all the places where they were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scattered…”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(Ezek. 34:11-16)</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7882" y="1142202"/>
            <a:ext cx="773310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rophecy of the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True Shepherd</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1985610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“Shepherd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flock of God which is among you, serving as overseers, not by compulsion but willingly, not for dishonest gain but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eagerly; nor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being lords over those entrusted to you, but being examples to the flock</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(5:2-3)</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0652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 Chief Shepherd appears, you will receive the crown of glory that does not fade away</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(5:4)</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43011220"/>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609600" y="2962008"/>
            <a:ext cx="5810846"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“Chief Shepherd” –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5:4</a:t>
            </a: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614363" y="3914421"/>
            <a:ext cx="6496645"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“True Shepherd” –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Ezekiel 34:11-16</a:t>
            </a:r>
          </a:p>
        </p:txBody>
      </p:sp>
      <p:sp>
        <p:nvSpPr>
          <p:cNvPr id="10" name="TextBox 9"/>
          <p:cNvSpPr txBox="1"/>
          <p:nvPr/>
        </p:nvSpPr>
        <p:spPr>
          <a:xfrm>
            <a:off x="609600" y="4866835"/>
            <a:ext cx="6059094"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“Good Shepherd” –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10:11, 14</a:t>
            </a:r>
          </a:p>
        </p:txBody>
      </p:sp>
      <p:sp>
        <p:nvSpPr>
          <p:cNvPr id="14" name="TextBox 13"/>
          <p:cNvSpPr txBox="1"/>
          <p:nvPr/>
        </p:nvSpPr>
        <p:spPr>
          <a:xfrm>
            <a:off x="609600" y="5850218"/>
            <a:ext cx="6888363"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“Great Shepherd” –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Hebrews 13:20</a:t>
            </a:r>
          </a:p>
        </p:txBody>
      </p:sp>
    </p:spTree>
    <p:extLst>
      <p:ext uri="{BB962C8B-B14F-4D97-AF65-F5344CB8AC3E}">
        <p14:creationId xmlns:p14="http://schemas.microsoft.com/office/powerpoint/2010/main" val="3536437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 Chief Shepherd appears, you will receive the crown of glory that does not fade away</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(5:4)</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772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Elders:</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Shephard the Flock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84920664"/>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“Likewise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younger people, submit yourselves to your elders. Yes, all of you be submissive to one another, and be clothed with humility,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‘God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resists the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proud,  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gives grace to the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humble.”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(5:5)</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8303416"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Young Men: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Submit Yourselves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5:5</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6760131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humble yourselves under the mighty hand of God, that He may exalt you in due time,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casting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your care upon Him, for He cares for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(5:6-7)</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6477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All: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Humble Yourselves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5:6-7</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3932987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7196308"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1282958"/>
            <a:ext cx="8878493" cy="550920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40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say to you, do not worry about your life, what you will eat or what you will drink; nor about your body, what you will put on. Is not life more than food and the body more than clothing?  Look at the birds of the air, for they neither sow nor reap nor gather into barns; yet your heavenly Father feeds them. Are you not of more value than they?” </a:t>
            </a:r>
            <a:r>
              <a:rPr lang="en-US" sz="440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6:25-26)</a:t>
            </a:r>
          </a:p>
        </p:txBody>
      </p:sp>
    </p:spTree>
    <p:extLst>
      <p:ext uri="{BB962C8B-B14F-4D97-AF65-F5344CB8AC3E}">
        <p14:creationId xmlns:p14="http://schemas.microsoft.com/office/powerpoint/2010/main" val="3875278545"/>
      </p:ext>
    </p:extLst>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32754" y="2968315"/>
            <a:ext cx="8878493"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humble yourselves under the mighty hand of God, that He may exalt you in due time,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casting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your care upon Him, for He cares for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(5:6-7)</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6477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All: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Humble Yourselves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5:6-7</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7566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66377" y="2968315"/>
            <a:ext cx="9011246" cy="34009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sober, be vigilant; because your adversary the devil walks about like a roaring lion, seeking whom he may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devour. Resist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steadfast in the faith, knowing that the same sufferings are experienced by your brotherhood in the world</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(5:8-9)</a:t>
            </a:r>
            <a:endPar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696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All: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Prepared for the Devil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0067015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52723" y="1455741"/>
            <a:ext cx="8838554" cy="493981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those servants whom the master, when he comes, will find watching. Assuredly, I say to you that he will gird himself and have them sit down to eat, and will come and serve them.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he should come in the second watch, or come in the third watch, and find them so, blessed are those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servants….”</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2730495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52723" y="1455741"/>
            <a:ext cx="8838554"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 this, that if the master of the house had known what hour the thief would come, he would have watched and not allowed his house to be broken into.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also be ready, for the Son of Man is coming at an hour you do not expect</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12:37-40)</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35778801"/>
      </p:ext>
    </p:extLst>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66377" y="2968315"/>
            <a:ext cx="9011246" cy="34009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sober, be vigilant; because your adversary the devil walks about like a roaring lion, seeking whom he may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devour. Resist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steadfast in the faith, knowing that the same sufferings are experienced by your brotherhood in the world</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(5:8-9)</a:t>
            </a:r>
            <a:endPar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696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All: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Prepared for the Devil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5:8-9</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67618213"/>
      </p:ext>
    </p:extLst>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94654" y="2968315"/>
            <a:ext cx="8973145"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may the God of all grace, who called us to His eternal glory by Christ Jesus, after you have suffered a while, </a:t>
            </a:r>
            <a:r>
              <a:rPr lang="en-US" sz="4500" b="1" i="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Himself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perfect</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establish, strengthen, and settle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To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be the glory and the dominion forever and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 </a:t>
            </a:r>
            <a:r>
              <a:rPr lang="en-US" sz="45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Amem</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712350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All: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Prepared for Glory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5:10-11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89160" y="1209567"/>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790150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43274" y="2286247"/>
            <a:ext cx="8657452"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Silvanus, our faithful brother as I consider him, I have written to you briefly, exhorting and testifying that this is the true grace of God in which you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stand.”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(5:12)</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04800" y="1276932"/>
            <a:ext cx="719526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Farwell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Greeting and Peace</a:t>
            </a:r>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5:12-14</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626802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43274" y="2286247"/>
            <a:ext cx="8657452" cy="35548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is in Babylon, elect together with you, greets you; and so does Mark my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son. Greet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another with a kiss of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 Peace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 all who are in Christ Jesus.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Amen.” </a:t>
            </a:r>
            <a:r>
              <a:rPr lang="en-US" sz="45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(5:13-14)</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04800" y="1276932"/>
            <a:ext cx="719526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Farwell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Greeting and Peace</a:t>
            </a:r>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5:12-14</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5187001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7196308"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51865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2720758"/>
            <a:ext cx="8954693" cy="280076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a:t>
            </a:r>
          </a:p>
          <a:p>
            <a:pPr algn="just"/>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Experience in </a:t>
            </a:r>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Relation </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God</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the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Brethren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the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World</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Life</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in General,</a:t>
            </a:r>
          </a:p>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and the </a:t>
            </a:r>
            <a:r>
              <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Conclusion </a:t>
            </a:r>
            <a:r>
              <a:rPr lang="en-US" sz="44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of All </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Things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189307" y="1199122"/>
            <a:ext cx="7374979" cy="144655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t>
            </a:r>
          </a:p>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and Goal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272525" y="5741382"/>
            <a:ext cx="7118875"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97970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p:nvSpPr>
        <p:spPr>
          <a:xfrm>
            <a:off x="1865708" y="2268001"/>
            <a:ext cx="388619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Elders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5:1-4</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865708" y="3056420"/>
            <a:ext cx="42672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Young Men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5:5</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1865708" y="3953586"/>
            <a:ext cx="7083403"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All: Be Humble and Prepared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5:6-11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89160" y="1337803"/>
            <a:ext cx="763325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Epilogue</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 Word of Exhortation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5:1-11</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211175" y="4931671"/>
            <a:ext cx="719526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Farwell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Greeting and Peace</a:t>
            </a:r>
            <a:r>
              <a:rPr lang="en-US" sz="4800" b="1" dirty="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5:12-14</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4788" y="2973228"/>
            <a:ext cx="873442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“telos” - the conclusion of an act or state; (termination) the result.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131" y="4800600"/>
            <a:ext cx="2393678" cy="1795259"/>
          </a:xfrm>
          <a:prstGeom prst="rect">
            <a:avLst/>
          </a:prstGeom>
          <a:effectLst>
            <a:softEdge rad="63500"/>
          </a:effectLst>
        </p:spPr>
      </p:pic>
      <p:sp>
        <p:nvSpPr>
          <p:cNvPr id="11" name="TextBox 10"/>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4800" y="4451725"/>
            <a:ext cx="6172971"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Question is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what is the end of all things, and is it the same as the end of the age? </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79252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2426531" y="3344894"/>
            <a:ext cx="1671858"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86800" cy="580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6883" y="4217989"/>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aptivit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153699" y="3417828"/>
            <a:ext cx="134594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483</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33651" y="4246265"/>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566979" y="4253451"/>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1" name="Straight Arrow Connector 20"/>
          <p:cNvCxnSpPr/>
          <p:nvPr/>
        </p:nvCxnSpPr>
        <p:spPr>
          <a:xfrm flipH="1">
            <a:off x="1453119" y="3714226"/>
            <a:ext cx="89534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91590" y="3746421"/>
            <a:ext cx="898926" cy="138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71580" y="2385445"/>
            <a:ext cx="134039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444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BC</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5833908" y="2375979"/>
            <a:ext cx="116643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33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4155263" y="31068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99640" y="3094963"/>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5230" y="5250031"/>
            <a:ext cx="2291124"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Rebuild the City</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5" name="TextBox 34"/>
          <p:cNvSpPr txBox="1"/>
          <p:nvPr/>
        </p:nvSpPr>
        <p:spPr>
          <a:xfrm>
            <a:off x="932854" y="5950839"/>
            <a:ext cx="767004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62</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434</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Years</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8" name="TextBox 37"/>
          <p:cNvSpPr txBox="1"/>
          <p:nvPr/>
        </p:nvSpPr>
        <p:spPr>
          <a:xfrm>
            <a:off x="8054365" y="3406375"/>
            <a:ext cx="83832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9" name="Straight Connector 38"/>
          <p:cNvCxnSpPr/>
          <p:nvPr/>
        </p:nvCxnSpPr>
        <p:spPr>
          <a:xfrm>
            <a:off x="8907146" y="3095021"/>
            <a:ext cx="0" cy="976733"/>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57385" y="1851335"/>
            <a:ext cx="122158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6643577" y="37227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77200" y="3666194"/>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46830" y="4267422"/>
            <a:ext cx="159590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4" name="TextBox 43"/>
          <p:cNvSpPr txBox="1"/>
          <p:nvPr/>
        </p:nvSpPr>
        <p:spPr>
          <a:xfrm>
            <a:off x="6872663" y="3446674"/>
            <a:ext cx="89735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5276896" y="5223261"/>
            <a:ext cx="185583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Completion </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5761091" y="1785320"/>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3494707" y="1813943"/>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50" name="Straight Connector 49"/>
          <p:cNvCxnSpPr/>
          <p:nvPr/>
        </p:nvCxnSpPr>
        <p:spPr>
          <a:xfrm flipH="1">
            <a:off x="8077200" y="2552525"/>
            <a:ext cx="1" cy="996220"/>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134945" y="2457263"/>
            <a:ext cx="1101833"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“end”</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5" name="TextBox 54"/>
          <p:cNvSpPr txBox="1"/>
          <p:nvPr/>
        </p:nvSpPr>
        <p:spPr>
          <a:xfrm>
            <a:off x="8108965" y="4246265"/>
            <a:ext cx="101944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7" name="TextBox 56"/>
          <p:cNvSpPr txBox="1"/>
          <p:nvPr/>
        </p:nvSpPr>
        <p:spPr>
          <a:xfrm>
            <a:off x="6689123" y="2927327"/>
            <a:ext cx="119280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61" name="TextBox 60"/>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0146303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212577</TotalTime>
  <Words>4914</Words>
  <Application>Microsoft Office PowerPoint</Application>
  <PresentationFormat>On-screen Show (4:3)</PresentationFormat>
  <Paragraphs>359</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3582</cp:revision>
  <dcterms:created xsi:type="dcterms:W3CDTF">2010-02-05T17:09:41Z</dcterms:created>
  <dcterms:modified xsi:type="dcterms:W3CDTF">2020-07-06T14:04:55Z</dcterms:modified>
</cp:coreProperties>
</file>